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67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A8B9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1524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9E6A21-64E3-44BB-8DCA-A87E7B4DF5FF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AE10F8-1598-4001-92EB-22A20B06722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E10F8-1598-4001-92EB-22A20B06722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0AACE-E067-4516-81DF-E8B9D50F3F7C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BFC85-A10C-47C8-969E-689106F00D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0AACE-E067-4516-81DF-E8B9D50F3F7C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BFC85-A10C-47C8-969E-689106F00D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0AACE-E067-4516-81DF-E8B9D50F3F7C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BFC85-A10C-47C8-969E-689106F00D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0AACE-E067-4516-81DF-E8B9D50F3F7C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BFC85-A10C-47C8-969E-689106F00D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0AACE-E067-4516-81DF-E8B9D50F3F7C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BFC85-A10C-47C8-969E-689106F00D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0AACE-E067-4516-81DF-E8B9D50F3F7C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BFC85-A10C-47C8-969E-689106F00D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0AACE-E067-4516-81DF-E8B9D50F3F7C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BFC85-A10C-47C8-969E-689106F00D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0AACE-E067-4516-81DF-E8B9D50F3F7C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BFC85-A10C-47C8-969E-689106F00D0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samo_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31536"/>
            <a:ext cx="457200" cy="42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0AACE-E067-4516-81DF-E8B9D50F3F7C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BFC85-A10C-47C8-969E-689106F00D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0AACE-E067-4516-81DF-E8B9D50F3F7C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BFC85-A10C-47C8-969E-689106F00D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0AACE-E067-4516-81DF-E8B9D50F3F7C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BFC85-A10C-47C8-969E-689106F00D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0AACE-E067-4516-81DF-E8B9D50F3F7C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BFC85-A10C-47C8-969E-689106F00D0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C:\Users\scoric\Desktop\pri 5.png"/>
          <p:cNvPicPr>
            <a:picLocks noChangeAspect="1" noChangeArrowheads="1"/>
          </p:cNvPicPr>
          <p:nvPr userDrawn="1"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6954503" y="0"/>
            <a:ext cx="2189497" cy="504056"/>
          </a:xfrm>
          <a:prstGeom prst="rect">
            <a:avLst/>
          </a:prstGeom>
          <a:noFill/>
        </p:spPr>
      </p:pic>
      <p:pic>
        <p:nvPicPr>
          <p:cNvPr id="8" name="Picture 7" descr="samo_log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431536"/>
            <a:ext cx="457200" cy="42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dodatni-digitalni-sadrzaji/728e9abf-b487-42a7-9073-fa907f03b626/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dodatni-digitalni-sadrzaji/728e9abf-b487-42a7-9073-fa907f03b626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learningapps.org/watch?v=pp31rjjm519" TargetMode="Externa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dodatni-digitalni-sadrzaji/728e9abf-b487-42a7-9073-fa907f03b626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629808"/>
            <a:ext cx="6192688" cy="1359032"/>
          </a:xfrm>
          <a:ln w="38100">
            <a:solidFill>
              <a:srgbClr val="0070C0"/>
            </a:solidFill>
          </a:ln>
        </p:spPr>
        <p:txBody>
          <a:bodyPr>
            <a:noAutofit/>
          </a:bodyPr>
          <a:lstStyle/>
          <a:p>
            <a:r>
              <a:rPr lang="hr-HR" b="1" dirty="0" smtClean="0">
                <a:solidFill>
                  <a:srgbClr val="0070C0"/>
                </a:solidFill>
              </a:rPr>
              <a:t>ISTRAŽUJEMO SASTAV</a:t>
            </a:r>
            <a:br>
              <a:rPr lang="hr-HR" b="1" dirty="0" smtClean="0">
                <a:solidFill>
                  <a:srgbClr val="0070C0"/>
                </a:solidFill>
              </a:rPr>
            </a:br>
            <a:r>
              <a:rPr lang="hr-HR" b="1" dirty="0" smtClean="0">
                <a:solidFill>
                  <a:srgbClr val="0070C0"/>
                </a:solidFill>
              </a:rPr>
              <a:t> I SVOJSTVA ZRAKA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168767"/>
            <a:ext cx="3000396" cy="4500593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3544" y="116632"/>
            <a:ext cx="1522512" cy="714380"/>
          </a:xfrm>
          <a:ln w="38100">
            <a:solidFill>
              <a:schemeClr val="accent5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hr-HR" dirty="0" smtClean="0"/>
              <a:t>OZON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93208" y="980728"/>
            <a:ext cx="5615096" cy="923330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r-HR" dirty="0" smtClean="0"/>
              <a:t>- poseban </a:t>
            </a:r>
            <a:r>
              <a:rPr lang="hr-HR" b="1" dirty="0" smtClean="0"/>
              <a:t>oblik kisika </a:t>
            </a:r>
            <a:r>
              <a:rPr lang="hr-HR" dirty="0" smtClean="0"/>
              <a:t>u gornjim slojevima atmosfere</a:t>
            </a:r>
          </a:p>
          <a:p>
            <a:r>
              <a:rPr lang="hr-HR" dirty="0" smtClean="0"/>
              <a:t>- štiti nas od </a:t>
            </a:r>
            <a:r>
              <a:rPr lang="hr-HR" b="1" dirty="0" smtClean="0"/>
              <a:t>ultraljubičastih zraka </a:t>
            </a:r>
            <a:endParaRPr lang="hr-HR" dirty="0" smtClean="0"/>
          </a:p>
          <a:p>
            <a:r>
              <a:rPr lang="hr-HR" dirty="0" smtClean="0"/>
              <a:t>- mjestimična oštećenja ozona nazivaju se </a:t>
            </a:r>
            <a:r>
              <a:rPr lang="hr-HR" b="1" dirty="0" smtClean="0"/>
              <a:t>ozonske rupe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372200" y="2780928"/>
            <a:ext cx="15121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/>
              <a:t>PONOVIMO: </a:t>
            </a:r>
            <a:r>
              <a:rPr lang="hr-HR" dirty="0" smtClean="0"/>
              <a:t>zbog </a:t>
            </a:r>
            <a:r>
              <a:rPr lang="hr-HR" b="1" dirty="0" smtClean="0"/>
              <a:t>oštećenja ozona </a:t>
            </a:r>
            <a:r>
              <a:rPr lang="hr-HR" dirty="0" smtClean="0"/>
              <a:t>moramo se pažljivo zaštititi tijekom boravka na Suncu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492896"/>
            <a:ext cx="4968552" cy="3353162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563888" y="6165304"/>
            <a:ext cx="2249348" cy="461665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r-HR" sz="2400" dirty="0" smtClean="0">
                <a:hlinkClick r:id="rId3"/>
              </a:rPr>
              <a:t>ZANIMLJIVOSTI</a:t>
            </a:r>
            <a:endParaRPr lang="hr-HR" sz="2400" dirty="0" smtClean="0"/>
          </a:p>
        </p:txBody>
      </p:sp>
      <p:pic>
        <p:nvPicPr>
          <p:cNvPr id="9" name="Picture 2">
            <a:extLst>
              <a:ext uri="{FF2B5EF4-FFF2-40B4-BE49-F238E27FC236}">
                <a16:creationId xmlns="" xmlns:a16="http://schemas.microsoft.com/office/drawing/2014/main" id="{E16203B1-AB7C-4918-ABAA-EDC776B71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2505" t="10595" r="7418" b="5990"/>
          <a:stretch>
            <a:fillRect/>
          </a:stretch>
        </p:blipFill>
        <p:spPr bwMode="auto">
          <a:xfrm>
            <a:off x="2771800" y="6093296"/>
            <a:ext cx="664307" cy="648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188640"/>
            <a:ext cx="3610744" cy="766438"/>
          </a:xfrm>
          <a:ln w="38100">
            <a:solidFill>
              <a:schemeClr val="accent5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hr-HR" dirty="0" smtClean="0"/>
              <a:t>ATMOSFERA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8072494" cy="2169483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115616" y="4149080"/>
            <a:ext cx="6567536" cy="1477328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chemeClr val="accent5">
                    <a:lumMod val="75000"/>
                  </a:schemeClr>
                </a:solidFill>
              </a:rPr>
              <a:t>ZANIMLJIVOSTI:</a:t>
            </a:r>
          </a:p>
          <a:p>
            <a:pPr>
              <a:buFontTx/>
              <a:buChar char="-"/>
            </a:pPr>
            <a:r>
              <a:rPr lang="hr-HR" dirty="0" smtClean="0"/>
              <a:t> osim Zemlje i neki drugi planeti Sunčeva sustava imaju </a:t>
            </a:r>
            <a:r>
              <a:rPr lang="hr-HR" b="1" dirty="0" smtClean="0"/>
              <a:t>atmosferu</a:t>
            </a:r>
            <a:r>
              <a:rPr lang="hr-HR" dirty="0" smtClean="0"/>
              <a:t>:</a:t>
            </a:r>
          </a:p>
          <a:p>
            <a:r>
              <a:rPr lang="hr-HR" dirty="0" smtClean="0"/>
              <a:t>→ Venerina atmosfera izrazito je vruća</a:t>
            </a:r>
          </a:p>
          <a:p>
            <a:r>
              <a:rPr lang="hr-HR" dirty="0" smtClean="0"/>
              <a:t>→ </a:t>
            </a:r>
            <a:r>
              <a:rPr lang="hr-HR" dirty="0" err="1" smtClean="0"/>
              <a:t>Marsova</a:t>
            </a:r>
            <a:r>
              <a:rPr lang="hr-HR" dirty="0" smtClean="0"/>
              <a:t> atmosfera je sastavljena od ugljikova(</a:t>
            </a:r>
            <a:r>
              <a:rPr lang="hr-HR" dirty="0" err="1" smtClean="0"/>
              <a:t>lV</a:t>
            </a:r>
            <a:r>
              <a:rPr lang="hr-HR" dirty="0" smtClean="0"/>
              <a:t>) oksida</a:t>
            </a:r>
          </a:p>
          <a:p>
            <a:r>
              <a:rPr lang="hr-HR" dirty="0" smtClean="0"/>
              <a:t>→ atmosfere Jupitera, Saturna, Urana i Neptuna sadrže helij i vodik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4" y="404664"/>
            <a:ext cx="1571636" cy="766438"/>
          </a:xfrm>
          <a:ln w="38100">
            <a:solidFill>
              <a:schemeClr val="accent5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hr-HR" dirty="0" smtClean="0"/>
              <a:t>HELIJ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email"/>
          <a:srcRect l="7363" t="7448" r="4274" b="10622"/>
          <a:stretch>
            <a:fillRect/>
          </a:stretch>
        </p:blipFill>
        <p:spPr bwMode="auto">
          <a:xfrm>
            <a:off x="827584" y="5301208"/>
            <a:ext cx="86409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691680" y="5445224"/>
            <a:ext cx="2088232" cy="523220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800" dirty="0" smtClean="0">
                <a:hlinkClick r:id="rId3"/>
              </a:rPr>
              <a:t>POJMOVNIK</a:t>
            </a:r>
            <a:endParaRPr lang="hr-HR" sz="2800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/>
          <a:srcRect l="14668" t="4124" r="17494" b="-350"/>
          <a:stretch>
            <a:fillRect/>
          </a:stretch>
        </p:blipFill>
        <p:spPr bwMode="auto">
          <a:xfrm>
            <a:off x="5292080" y="692696"/>
            <a:ext cx="3096344" cy="58579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115616" y="1412776"/>
            <a:ext cx="3168352" cy="1754326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r-HR" dirty="0" smtClean="0"/>
              <a:t>- plin kojeg u zraku ima u tragovima, </a:t>
            </a:r>
            <a:r>
              <a:rPr lang="hr-HR" dirty="0" err="1" smtClean="0"/>
              <a:t>tj</a:t>
            </a:r>
            <a:r>
              <a:rPr lang="hr-HR" dirty="0" smtClean="0"/>
              <a:t>. vrlo malim količinama</a:t>
            </a:r>
          </a:p>
          <a:p>
            <a:r>
              <a:rPr lang="hr-HR" dirty="0" smtClean="0"/>
              <a:t>- </a:t>
            </a:r>
            <a:r>
              <a:rPr lang="hr-HR" b="1" dirty="0" smtClean="0"/>
              <a:t>lakši je </a:t>
            </a:r>
            <a:r>
              <a:rPr lang="hr-HR" dirty="0" smtClean="0"/>
              <a:t>od zraka pa se zato baloni napunjeni helijem dižu u zrak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99592" y="6165304"/>
            <a:ext cx="3672408" cy="523220"/>
          </a:xfrm>
          <a:prstGeom prst="rect">
            <a:avLst/>
          </a:prstGeom>
          <a:noFill/>
          <a:ln w="57150">
            <a:solidFill>
              <a:srgbClr val="2BA8B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800" b="1" dirty="0" smtClean="0"/>
              <a:t>KVIZ</a:t>
            </a:r>
            <a:r>
              <a:rPr lang="hr-HR" sz="2800" dirty="0" smtClean="0"/>
              <a:t>: </a:t>
            </a:r>
            <a:r>
              <a:rPr lang="hr-HR" sz="2800" dirty="0" smtClean="0">
                <a:hlinkClick r:id="rId5"/>
              </a:rPr>
              <a:t>PROVJERI ZNANJE</a:t>
            </a:r>
            <a:endParaRPr lang="hr-H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836712"/>
            <a:ext cx="6167038" cy="1563086"/>
          </a:xfrm>
          <a:ln w="38100">
            <a:solidFill>
              <a:schemeClr val="accent5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l"/>
            <a:r>
              <a:rPr lang="hr-HR" sz="3100" dirty="0" smtClean="0">
                <a:solidFill>
                  <a:prstClr val="black"/>
                </a:solidFill>
              </a:rPr>
              <a:t>- </a:t>
            </a:r>
            <a:r>
              <a:rPr lang="hr-HR" sz="3100" dirty="0" smtClean="0"/>
              <a:t>posvuda je oko nas</a:t>
            </a:r>
            <a:br>
              <a:rPr lang="hr-HR" sz="3100" dirty="0" smtClean="0"/>
            </a:br>
            <a:r>
              <a:rPr lang="hr-HR" sz="3100" dirty="0" smtClean="0"/>
              <a:t>- omogućuje život na Zemlji</a:t>
            </a:r>
            <a:br>
              <a:rPr lang="hr-HR" sz="3100" dirty="0" smtClean="0"/>
            </a:br>
            <a:r>
              <a:rPr lang="hr-HR" sz="3100" dirty="0" smtClean="0"/>
              <a:t>- stvara plinoviti omotač: </a:t>
            </a:r>
            <a:r>
              <a:rPr lang="hr-HR" sz="3100" b="1" dirty="0" smtClean="0"/>
              <a:t>atmosferu</a:t>
            </a:r>
            <a:endParaRPr lang="en-US" sz="31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607760"/>
            <a:ext cx="5760640" cy="38380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195736" y="2780928"/>
            <a:ext cx="50189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- boravak na svježem zraku koristan je za zdravlje -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5856" y="116632"/>
            <a:ext cx="1872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400" b="1" dirty="0" smtClean="0">
                <a:solidFill>
                  <a:prstClr val="black"/>
                </a:solidFill>
                <a:ea typeface="+mj-ea"/>
                <a:cs typeface="+mj-cs"/>
              </a:rPr>
              <a:t>ZRAK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404664"/>
            <a:ext cx="4432006" cy="766438"/>
          </a:xfrm>
          <a:ln w="38100">
            <a:solidFill>
              <a:schemeClr val="accent5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hr-HR" dirty="0" smtClean="0"/>
              <a:t>SVOJSTVA ZRAKA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55576" y="1700808"/>
            <a:ext cx="2166427" cy="92333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hr-HR" dirty="0" smtClean="0"/>
              <a:t>- smjesa tvari</a:t>
            </a:r>
          </a:p>
          <a:p>
            <a:r>
              <a:rPr lang="hr-HR" dirty="0" smtClean="0"/>
              <a:t>- bez boje i mirisa</a:t>
            </a:r>
          </a:p>
          <a:p>
            <a:r>
              <a:rPr lang="hr-HR" dirty="0" smtClean="0"/>
              <a:t>- nevidljiv i neopipljiv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419872" y="1700808"/>
            <a:ext cx="5009781" cy="92333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r-HR" dirty="0" smtClean="0"/>
              <a:t>- strujanje zraka nazivamo </a:t>
            </a:r>
            <a:r>
              <a:rPr lang="hr-HR" b="1" dirty="0" smtClean="0"/>
              <a:t>vjetar</a:t>
            </a:r>
          </a:p>
          <a:p>
            <a:r>
              <a:rPr lang="hr-HR" dirty="0" smtClean="0"/>
              <a:t>- vjetar uzrokuje gibanje vode na površini mora pa nastaju </a:t>
            </a:r>
            <a:r>
              <a:rPr lang="hr-HR" b="1" dirty="0" smtClean="0"/>
              <a:t>valovi</a:t>
            </a:r>
            <a:endParaRPr lang="en-US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834" r="2724"/>
          <a:stretch>
            <a:fillRect/>
          </a:stretch>
        </p:blipFill>
        <p:spPr bwMode="auto">
          <a:xfrm>
            <a:off x="827584" y="2780928"/>
            <a:ext cx="7488832" cy="3760049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4104456" cy="1512168"/>
          </a:xfrm>
          <a:ln w="38100">
            <a:solidFill>
              <a:schemeClr val="accent5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hr-HR" dirty="0" smtClean="0"/>
              <a:t>VJETAR</a:t>
            </a:r>
            <a:br>
              <a:rPr lang="hr-HR" dirty="0" smtClean="0"/>
            </a:br>
            <a:r>
              <a:rPr lang="hr-HR" dirty="0" smtClean="0"/>
              <a:t>- strujanje zraka -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44810" y="2882553"/>
            <a:ext cx="2919838" cy="92333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r-HR" dirty="0" smtClean="0"/>
              <a:t>-  lagani vjetar = POVJETARAC</a:t>
            </a:r>
          </a:p>
          <a:p>
            <a:r>
              <a:rPr lang="hr-HR" dirty="0" smtClean="0"/>
              <a:t>- snažni vjetar = OLUJA</a:t>
            </a:r>
          </a:p>
          <a:p>
            <a:r>
              <a:rPr lang="hr-HR" dirty="0" smtClean="0"/>
              <a:t>- vrtložni vjetar = PIJAVICA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764704"/>
            <a:ext cx="4224215" cy="5634046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403648" y="5085184"/>
            <a:ext cx="170140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r-HR" sz="2400" dirty="0" smtClean="0">
                <a:hlinkClick r:id="rId3"/>
              </a:rPr>
              <a:t>VIZUALNO +</a:t>
            </a:r>
            <a:endParaRPr lang="en-US" sz="2400" dirty="0"/>
          </a:p>
        </p:txBody>
      </p:sp>
      <p:pic>
        <p:nvPicPr>
          <p:cNvPr id="7" name="Picture 2">
            <a:extLst>
              <a:ext uri="{FF2B5EF4-FFF2-40B4-BE49-F238E27FC236}">
                <a16:creationId xmlns="" xmlns:a16="http://schemas.microsoft.com/office/drawing/2014/main" id="{E16203B1-AB7C-4918-ABAA-EDC776B71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2505" t="10595" r="7418" b="5990"/>
          <a:stretch>
            <a:fillRect/>
          </a:stretch>
        </p:blipFill>
        <p:spPr bwMode="auto">
          <a:xfrm>
            <a:off x="1952922" y="4394116"/>
            <a:ext cx="664307" cy="648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0034" y="1571612"/>
            <a:ext cx="5801917" cy="1754326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r-HR" dirty="0" smtClean="0"/>
              <a:t>- </a:t>
            </a:r>
            <a:r>
              <a:rPr lang="hr-HR" b="1" dirty="0" smtClean="0">
                <a:solidFill>
                  <a:schemeClr val="accent5">
                    <a:lumMod val="75000"/>
                  </a:schemeClr>
                </a:solidFill>
              </a:rPr>
              <a:t>volumen</a:t>
            </a:r>
            <a:r>
              <a:rPr lang="hr-HR" dirty="0" smtClean="0"/>
              <a:t>: sitne čestice zraka se neprestano gibaju</a:t>
            </a:r>
          </a:p>
          <a:p>
            <a:pPr>
              <a:buFontTx/>
              <a:buChar char="-"/>
            </a:pPr>
            <a:r>
              <a:rPr lang="hr-HR" b="1" dirty="0" smtClean="0"/>
              <a:t> </a:t>
            </a:r>
            <a:r>
              <a:rPr lang="hr-HR" b="1" dirty="0" smtClean="0">
                <a:solidFill>
                  <a:schemeClr val="accent5">
                    <a:lumMod val="75000"/>
                  </a:schemeClr>
                </a:solidFill>
              </a:rPr>
              <a:t>temperatura</a:t>
            </a:r>
            <a:r>
              <a:rPr lang="hr-HR" dirty="0" smtClean="0"/>
              <a:t>:</a:t>
            </a:r>
          </a:p>
          <a:p>
            <a:r>
              <a:rPr lang="hr-HR" b="1" dirty="0" smtClean="0"/>
              <a:t>	</a:t>
            </a:r>
            <a:r>
              <a:rPr lang="hr-HR" dirty="0" smtClean="0"/>
              <a:t>→</a:t>
            </a:r>
            <a:r>
              <a:rPr lang="hr-HR" b="1" dirty="0" smtClean="0"/>
              <a:t> viša je </a:t>
            </a:r>
            <a:r>
              <a:rPr lang="hr-HR" dirty="0" smtClean="0"/>
              <a:t>što je gibanje čestica zraka </a:t>
            </a:r>
            <a:r>
              <a:rPr lang="hr-HR" b="1" dirty="0" smtClean="0"/>
              <a:t>brže</a:t>
            </a:r>
          </a:p>
          <a:p>
            <a:r>
              <a:rPr lang="hr-HR" b="1" dirty="0" smtClean="0"/>
              <a:t>	</a:t>
            </a:r>
            <a:r>
              <a:rPr lang="hr-HR" dirty="0" smtClean="0"/>
              <a:t>→</a:t>
            </a:r>
            <a:r>
              <a:rPr lang="hr-HR" b="1" dirty="0" smtClean="0"/>
              <a:t> smanjuje se </a:t>
            </a:r>
            <a:r>
              <a:rPr lang="hr-HR" dirty="0" smtClean="0"/>
              <a:t>s povećanjem nadmorske visine</a:t>
            </a:r>
            <a:endParaRPr lang="hr-HR" b="1" dirty="0" smtClean="0"/>
          </a:p>
          <a:p>
            <a:r>
              <a:rPr lang="hr-HR" dirty="0" smtClean="0"/>
              <a:t>- </a:t>
            </a:r>
            <a:r>
              <a:rPr lang="hr-HR" b="1" dirty="0" smtClean="0">
                <a:solidFill>
                  <a:schemeClr val="accent5">
                    <a:lumMod val="75000"/>
                  </a:schemeClr>
                </a:solidFill>
              </a:rPr>
              <a:t>gustoća</a:t>
            </a:r>
            <a:r>
              <a:rPr lang="hr-HR" dirty="0" smtClean="0"/>
              <a:t>: smanjuje se s povećanjem nadmorske visine</a:t>
            </a:r>
          </a:p>
          <a:p>
            <a:r>
              <a:rPr lang="hr-HR" dirty="0" smtClean="0"/>
              <a:t>- </a:t>
            </a:r>
            <a:r>
              <a:rPr lang="hr-HR" b="1" dirty="0" smtClean="0">
                <a:solidFill>
                  <a:schemeClr val="accent5">
                    <a:lumMod val="75000"/>
                  </a:schemeClr>
                </a:solidFill>
              </a:rPr>
              <a:t>tlak</a:t>
            </a:r>
            <a:r>
              <a:rPr lang="hr-HR" dirty="0" smtClean="0"/>
              <a:t>: smanjuje se s porastom nadmorske visine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573016"/>
            <a:ext cx="4000495" cy="3023409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644008" y="5949280"/>
            <a:ext cx="442798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r-HR" dirty="0" smtClean="0"/>
              <a:t>-na visokim planinskim vrhovima </a:t>
            </a:r>
            <a:r>
              <a:rPr lang="hr-HR" b="1" dirty="0" smtClean="0"/>
              <a:t>smanjuju </a:t>
            </a:r>
            <a:r>
              <a:rPr lang="hr-HR" dirty="0" smtClean="0"/>
              <a:t>se </a:t>
            </a:r>
            <a:r>
              <a:rPr lang="hr-HR" b="1" dirty="0" smtClean="0"/>
              <a:t>temperatura i gustoća   zraka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796136" y="4653136"/>
            <a:ext cx="2214578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chemeClr val="accent5">
                    <a:lumMod val="75000"/>
                  </a:schemeClr>
                </a:solidFill>
              </a:rPr>
              <a:t>ISTRAŽI: </a:t>
            </a:r>
            <a:r>
              <a:rPr lang="hr-HR" dirty="0" smtClean="0">
                <a:solidFill>
                  <a:srgbClr val="92D050"/>
                </a:solidFill>
              </a:rPr>
              <a:t>RB str.46 </a:t>
            </a:r>
          </a:p>
          <a:p>
            <a:r>
              <a:rPr lang="hr-HR" dirty="0" smtClean="0"/>
              <a:t>- Ima li zrak masu?</a:t>
            </a:r>
          </a:p>
          <a:p>
            <a:r>
              <a:rPr lang="hr-HR" dirty="0" smtClean="0"/>
              <a:t>- Ima li zrak volumen?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00192" y="3808586"/>
            <a:ext cx="881063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195736" y="404664"/>
            <a:ext cx="4432006" cy="766438"/>
          </a:xfrm>
          <a:ln w="38100">
            <a:solidFill>
              <a:schemeClr val="accent5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hr-HR" dirty="0" smtClean="0"/>
              <a:t>SVOJSTVA ZRAKA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6632"/>
            <a:ext cx="3600400" cy="6172120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5976" y="620688"/>
            <a:ext cx="3143240" cy="785818"/>
          </a:xfrm>
          <a:ln w="38100">
            <a:solidFill>
              <a:schemeClr val="accent5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hr-HR" dirty="0" smtClean="0"/>
              <a:t>TLAK ZRAKA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2708920"/>
            <a:ext cx="1863313" cy="1728192"/>
          </a:xfrm>
          <a:prstGeom prst="rect">
            <a:avLst/>
          </a:prstGeom>
          <a:noFill/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211960" y="5085184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err="1" smtClean="0"/>
              <a:t>barometr</a:t>
            </a:r>
            <a:r>
              <a:rPr lang="hr-HR" dirty="0" smtClean="0"/>
              <a:t>: uređaj za mjerenje tlaka zraka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79512" y="11663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chemeClr val="bg1"/>
                </a:solidFill>
              </a:rPr>
              <a:t>→ PLANINE: niži tlak zraka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9512" y="594928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chemeClr val="bg1">
                    <a:lumMod val="75000"/>
                  </a:schemeClr>
                </a:solidFill>
              </a:rPr>
              <a:t>→ </a:t>
            </a:r>
            <a:r>
              <a:rPr lang="hr-HR" b="1" dirty="0" smtClean="0"/>
              <a:t>UZ M</a:t>
            </a:r>
            <a:r>
              <a:rPr lang="hr-HR" b="1" dirty="0" smtClean="0">
                <a:solidFill>
                  <a:schemeClr val="bg1"/>
                </a:solidFill>
              </a:rPr>
              <a:t>ORE:</a:t>
            </a:r>
            <a:r>
              <a:rPr lang="hr-HR" b="1" dirty="0" smtClean="0"/>
              <a:t> </a:t>
            </a:r>
            <a:r>
              <a:rPr lang="hr-HR" b="1" dirty="0" smtClean="0">
                <a:solidFill>
                  <a:schemeClr val="bg1"/>
                </a:solidFill>
              </a:rPr>
              <a:t>viši tlak zraka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3826768" cy="714380"/>
          </a:xfrm>
          <a:ln w="38100">
            <a:solidFill>
              <a:schemeClr val="accent5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hr-HR" dirty="0" smtClean="0"/>
              <a:t>SASTAV ZRAKA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1772816"/>
            <a:ext cx="4176464" cy="2954655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- </a:t>
            </a:r>
            <a:r>
              <a:rPr lang="hr-HR" sz="2400" b="1" dirty="0" smtClean="0"/>
              <a:t>smjesa plinova</a:t>
            </a:r>
            <a:r>
              <a:rPr lang="hr-HR" sz="2400" dirty="0" smtClean="0"/>
              <a:t>:</a:t>
            </a:r>
          </a:p>
          <a:p>
            <a:r>
              <a:rPr lang="hr-HR" dirty="0" smtClean="0"/>
              <a:t>→</a:t>
            </a:r>
            <a:r>
              <a:rPr lang="hr-HR" b="1" dirty="0" smtClean="0"/>
              <a:t> dušik 78%</a:t>
            </a:r>
          </a:p>
          <a:p>
            <a:r>
              <a:rPr lang="hr-HR" dirty="0" smtClean="0"/>
              <a:t>→</a:t>
            </a:r>
            <a:r>
              <a:rPr lang="hr-HR" b="1" dirty="0" smtClean="0"/>
              <a:t> kisik 21%</a:t>
            </a:r>
            <a:r>
              <a:rPr lang="hr-HR" dirty="0" smtClean="0"/>
              <a:t>,</a:t>
            </a:r>
            <a:r>
              <a:rPr lang="hr-HR" b="1" dirty="0" smtClean="0"/>
              <a:t> </a:t>
            </a:r>
            <a:r>
              <a:rPr lang="hr-HR" dirty="0" smtClean="0"/>
              <a:t>bitan za disanje i gorenje</a:t>
            </a:r>
          </a:p>
          <a:p>
            <a:r>
              <a:rPr lang="hr-HR" dirty="0" smtClean="0"/>
              <a:t>→</a:t>
            </a:r>
            <a:r>
              <a:rPr lang="hr-HR" b="1" dirty="0" smtClean="0"/>
              <a:t> ugljikov dioksid</a:t>
            </a:r>
            <a:r>
              <a:rPr lang="hr-HR" dirty="0" smtClean="0"/>
              <a:t>: </a:t>
            </a:r>
          </a:p>
          <a:p>
            <a:r>
              <a:rPr lang="hr-HR" dirty="0" smtClean="0"/>
              <a:t>	- koriste ga biljke za </a:t>
            </a:r>
            <a:r>
              <a:rPr lang="hr-HR" b="1" dirty="0" smtClean="0"/>
              <a:t>fotosintezu</a:t>
            </a:r>
            <a:r>
              <a:rPr lang="hr-HR" dirty="0" smtClean="0"/>
              <a:t> </a:t>
            </a:r>
          </a:p>
          <a:p>
            <a:r>
              <a:rPr lang="hr-HR" dirty="0" smtClean="0"/>
              <a:t>	- nastaje gorenjem</a:t>
            </a:r>
          </a:p>
          <a:p>
            <a:r>
              <a:rPr lang="hr-HR" dirty="0" smtClean="0"/>
              <a:t>	- u prevelikoj količini uzrokuje </a:t>
            </a:r>
          </a:p>
          <a:p>
            <a:r>
              <a:rPr lang="hr-HR" dirty="0" smtClean="0"/>
              <a:t>	- ekološke poremećaje</a:t>
            </a:r>
          </a:p>
          <a:p>
            <a:r>
              <a:rPr lang="hr-HR" dirty="0" smtClean="0"/>
              <a:t>→</a:t>
            </a:r>
            <a:r>
              <a:rPr lang="hr-HR" b="1" dirty="0" smtClean="0"/>
              <a:t> vodena para</a:t>
            </a:r>
          </a:p>
          <a:p>
            <a:r>
              <a:rPr lang="hr-HR" dirty="0" smtClean="0"/>
              <a:t>→</a:t>
            </a:r>
            <a:r>
              <a:rPr lang="hr-HR" b="1" dirty="0" smtClean="0"/>
              <a:t> čestice nečistoća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5661248"/>
            <a:ext cx="4714908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r-HR" b="1" dirty="0" smtClean="0"/>
              <a:t>PONOVIMO:</a:t>
            </a:r>
            <a:endParaRPr lang="hr-HR" dirty="0" smtClean="0"/>
          </a:p>
          <a:p>
            <a:r>
              <a:rPr lang="hr-HR" dirty="0" smtClean="0"/>
              <a:t>VODA + </a:t>
            </a:r>
            <a:r>
              <a:rPr lang="hr-HR" b="1" dirty="0" smtClean="0"/>
              <a:t>UGLJIKOV  (</a:t>
            </a:r>
            <a:r>
              <a:rPr lang="hr-HR" b="1" dirty="0" err="1" smtClean="0"/>
              <a:t>lV</a:t>
            </a:r>
            <a:r>
              <a:rPr lang="hr-HR" b="1" dirty="0" smtClean="0"/>
              <a:t>) OKSID </a:t>
            </a:r>
            <a:r>
              <a:rPr lang="hr-HR" dirty="0" smtClean="0"/>
              <a:t>→ ŠEĆER + KISIK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836712"/>
            <a:ext cx="3571868" cy="5589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7164288" y="908720"/>
            <a:ext cx="1497846" cy="369332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hr-HR" b="1" dirty="0" smtClean="0">
                <a:solidFill>
                  <a:schemeClr val="bg1"/>
                </a:solidFill>
              </a:rPr>
              <a:t>FOTOSINTEZA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5896" y="116632"/>
            <a:ext cx="1192216" cy="646331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r-HR" sz="3600" dirty="0" smtClean="0"/>
              <a:t>KISIK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23728" y="5752802"/>
            <a:ext cx="881063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059832" y="5733256"/>
            <a:ext cx="3643338" cy="923330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r-HR" b="1" dirty="0" smtClean="0"/>
              <a:t>ISTRAŽI: </a:t>
            </a:r>
            <a:r>
              <a:rPr lang="hr-HR" dirty="0" smtClean="0">
                <a:solidFill>
                  <a:srgbClr val="92D050"/>
                </a:solidFill>
              </a:rPr>
              <a:t>RB str. 48</a:t>
            </a:r>
          </a:p>
          <a:p>
            <a:r>
              <a:rPr lang="hr-HR" dirty="0" smtClean="0"/>
              <a:t>Plin o kojem ovisi život na Zemlji</a:t>
            </a:r>
          </a:p>
          <a:p>
            <a:r>
              <a:rPr lang="hr-HR" dirty="0" smtClean="0"/>
              <a:t>Kako dokazati vodenu paru u zraku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268760"/>
            <a:ext cx="6000760" cy="39980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476672"/>
            <a:ext cx="5016050" cy="785818"/>
          </a:xfrm>
          <a:ln w="38100">
            <a:solidFill>
              <a:schemeClr val="accent5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hr-HR" dirty="0" smtClean="0"/>
              <a:t>ONEČIŠĆENJE ZRAKA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852936"/>
            <a:ext cx="4000496" cy="3238498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852936"/>
            <a:ext cx="4000496" cy="3214686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79512" y="1556792"/>
            <a:ext cx="8640960" cy="92333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r-HR" dirty="0" smtClean="0"/>
              <a:t>UZROCI: </a:t>
            </a:r>
          </a:p>
          <a:p>
            <a:r>
              <a:rPr lang="hr-HR" dirty="0" smtClean="0"/>
              <a:t>- erupcije vulkana</a:t>
            </a:r>
          </a:p>
          <a:p>
            <a:r>
              <a:rPr lang="hr-HR" dirty="0" smtClean="0"/>
              <a:t>- ljudsko djelovanje: tvornički plinovi, </a:t>
            </a:r>
            <a:r>
              <a:rPr lang="hr-HR" dirty="0" err="1" smtClean="0"/>
              <a:t>plinovi</a:t>
            </a:r>
            <a:r>
              <a:rPr lang="hr-HR" dirty="0" smtClean="0"/>
              <a:t> iz automobila, sagorijevanje fosilnih goriva…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323</Words>
  <Application>Microsoft Office PowerPoint</Application>
  <PresentationFormat>On-screen Show (4:3)</PresentationFormat>
  <Paragraphs>70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ISTRAŽUJEMO SASTAV  I SVOJSTVA ZRAKA</vt:lpstr>
      <vt:lpstr>- posvuda je oko nas - omogućuje život na Zemlji - stvara plinoviti omotač: atmosferu</vt:lpstr>
      <vt:lpstr>SVOJSTVA ZRAKA</vt:lpstr>
      <vt:lpstr>VJETAR - strujanje zraka -</vt:lpstr>
      <vt:lpstr>SVOJSTVA ZRAKA</vt:lpstr>
      <vt:lpstr>TLAK ZRAKA</vt:lpstr>
      <vt:lpstr>SASTAV ZRAKA</vt:lpstr>
      <vt:lpstr>Slide 8</vt:lpstr>
      <vt:lpstr>ONEČIŠĆENJE ZRAKA</vt:lpstr>
      <vt:lpstr>OZON</vt:lpstr>
      <vt:lpstr>ATMOSFERA</vt:lpstr>
      <vt:lpstr>HELIJ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ISTRAŽUJEMO SASTAV  I SVOJSTVA ZRAKA</dc:title>
  <dc:creator>Windows User</dc:creator>
  <cp:lastModifiedBy>sk-imahecic</cp:lastModifiedBy>
  <cp:revision>39</cp:revision>
  <dcterms:created xsi:type="dcterms:W3CDTF">2019-07-16T17:11:26Z</dcterms:created>
  <dcterms:modified xsi:type="dcterms:W3CDTF">2019-08-09T08:19:34Z</dcterms:modified>
</cp:coreProperties>
</file>